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8" r:id="rId1"/>
  </p:sldMasterIdLst>
  <p:notesMasterIdLst>
    <p:notesMasterId r:id="rId8"/>
  </p:notesMasterIdLst>
  <p:handoutMasterIdLst>
    <p:handoutMasterId r:id="rId9"/>
  </p:handoutMasterIdLst>
  <p:sldIdLst>
    <p:sldId id="337" r:id="rId2"/>
    <p:sldId id="341" r:id="rId3"/>
    <p:sldId id="344" r:id="rId4"/>
    <p:sldId id="343" r:id="rId5"/>
    <p:sldId id="339" r:id="rId6"/>
    <p:sldId id="345" r:id="rId7"/>
  </p:sldIdLst>
  <p:sldSz cx="9144000" cy="6858000" type="screen4x3"/>
  <p:notesSz cx="6858000" cy="9144000"/>
  <p:defaultTextStyle>
    <a:defPPr>
      <a:defRPr lang="es-ES"/>
    </a:defPPr>
    <a:lvl1pPr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7458" autoAdjust="0"/>
  </p:normalViewPr>
  <p:slideViewPr>
    <p:cSldViewPr>
      <p:cViewPr>
        <p:scale>
          <a:sx n="75" d="100"/>
          <a:sy n="75" d="100"/>
        </p:scale>
        <p:origin x="-48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2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430F93A-DC8D-45E6-A1A4-4F3D10BD6C48}" type="datetimeFigureOut">
              <a:rPr lang="es-AR"/>
              <a:pPr>
                <a:defRPr/>
              </a:pPr>
              <a:t>29/11/2018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CC8D0A5-9B22-44F9-AECB-4A79CF1E158A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57060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pPr>
              <a:defRPr/>
            </a:pPr>
            <a:fld id="{2C35FC7C-16FA-4206-B3C0-EC8DDF8C94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4502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1E417-30E6-4A34-8D66-1D678090A851}" type="slidenum">
              <a:rPr lang="es-AR" smtClean="0">
                <a:solidFill>
                  <a:prstClr val="black"/>
                </a:solidFill>
              </a:rPr>
              <a:pPr/>
              <a:t>1</a:t>
            </a:fld>
            <a:endParaRPr lang="es-A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20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3602C-2CBB-48C9-AB58-E93120EF67A4}" type="datetime1">
              <a:rPr lang="es-AR" smtClean="0">
                <a:solidFill>
                  <a:srgbClr val="DBF5F9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DBF5F9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DBF5F9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007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A5437-650A-43B9-9AD6-8A3A96339D91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17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800-7F8D-4C9E-BF4F-F2D628D232BF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124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B3ED-54BC-4CF2-87DE-54AAB59ACDA6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36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D4FA1-2F8D-498D-9B0A-17F0EC7AAFB9}" type="datetime1">
              <a:rPr lang="es-AR" smtClean="0">
                <a:solidFill>
                  <a:srgbClr val="DBF5F9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DBF5F9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DBF5F9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842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2943C-3ED1-4FB4-AF65-2514BCBF92EC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20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B7A52-AE2E-44FA-8BFD-B172A4FEF2C5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120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2395-C024-4F19-A96D-5EE34C448195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244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67AC8-4996-462E-862F-37C42681AA8C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051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74AA-9E75-4C58-94E9-F0AE61501358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519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C0FD8-FDFF-48F3-8F11-CC0BA5738A15}" type="datetime1">
              <a:rPr lang="es-AR" smtClean="0">
                <a:solidFill>
                  <a:srgbClr val="04617B">
                    <a:shade val="90000"/>
                  </a:srgbClr>
                </a:solidFill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</a:rPr>
              <a:pPr/>
              <a:t>‹Nº›</a:t>
            </a:fld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08080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onstantia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0094A7E-1CEE-4EC5-A209-8D3C640F38A6}" type="datetime1">
              <a:rPr lang="es-AR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t>29/11/2018</a:t>
            </a:fld>
            <a:endParaRPr lang="es-AR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s-AR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00E573D-981E-425E-9D01-9520EE217D5E}" type="slidenum">
              <a:rPr lang="es-AR" smtClean="0">
                <a:solidFill>
                  <a:srgbClr val="04617B">
                    <a:shade val="90000"/>
                  </a:srgbClr>
                </a:solidFill>
                <a:latin typeface="Constanti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es-AR">
              <a:solidFill>
                <a:srgbClr val="04617B">
                  <a:shade val="90000"/>
                </a:srgbClr>
              </a:solidFill>
              <a:latin typeface="Constanti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onstantia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onstant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290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pce.org.ar/pdf/Modelosdenotas539-18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33400" y="1390008"/>
            <a:ext cx="7851648" cy="1828800"/>
          </a:xfrm>
        </p:spPr>
        <p:txBody>
          <a:bodyPr>
            <a:normAutofit fontScale="90000"/>
          </a:bodyPr>
          <a:lstStyle/>
          <a:p>
            <a:r>
              <a:rPr lang="es-AR" sz="4400" dirty="0" err="1" smtClean="0">
                <a:effectLst/>
              </a:rPr>
              <a:t>Cliclo</a:t>
            </a:r>
            <a:r>
              <a:rPr lang="es-AR" sz="4400" dirty="0" smtClean="0">
                <a:effectLst/>
              </a:rPr>
              <a:t> </a:t>
            </a:r>
            <a:r>
              <a:rPr lang="es-AR" sz="4400" dirty="0">
                <a:effectLst/>
              </a:rPr>
              <a:t>de Actualización en Contabilidad y Auditoría</a:t>
            </a:r>
            <a:br>
              <a:rPr lang="es-AR" sz="4400" dirty="0">
                <a:effectLst/>
              </a:rPr>
            </a:br>
            <a:endParaRPr lang="es-AR" sz="46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7058" y="2924944"/>
            <a:ext cx="7854696" cy="315279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ES_tradnl" sz="2700" b="1" dirty="0" smtClean="0"/>
              <a:t>Impacto en la auditoría de los estados contables por la reanudación del ajuste por inflación</a:t>
            </a:r>
          </a:p>
          <a:p>
            <a:pPr>
              <a:defRPr/>
            </a:pPr>
            <a:endParaRPr lang="es-AR" sz="2400" dirty="0"/>
          </a:p>
          <a:p>
            <a:endParaRPr lang="es-AR" dirty="0" smtClean="0"/>
          </a:p>
          <a:p>
            <a:endParaRPr lang="es-AR" dirty="0"/>
          </a:p>
          <a:p>
            <a:endParaRPr lang="es-AR" dirty="0" smtClean="0"/>
          </a:p>
          <a:p>
            <a:endParaRPr lang="es-AR" dirty="0" smtClean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1944216" cy="1964260"/>
          </a:xfrm>
          <a:prstGeom prst="rect">
            <a:avLst/>
          </a:prstGeom>
        </p:spPr>
      </p:pic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DBF5F9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8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es-AR" sz="3600" dirty="0"/>
              <a:t>Aspectos a considerar en la actuación del CP como auditor de estados contables, frente al ajuste por </a:t>
            </a:r>
            <a:r>
              <a:rPr lang="es-AR" sz="3600" dirty="0" smtClean="0"/>
              <a:t>inflación (Cont.)</a:t>
            </a:r>
            <a:endParaRPr lang="es-A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200" b="1" u="sng" dirty="0" smtClean="0"/>
              <a:t>Carta </a:t>
            </a:r>
            <a:r>
              <a:rPr lang="es-AR" altLang="es-AR" sz="2200" b="1" u="sng" dirty="0" smtClean="0"/>
              <a:t>convenio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AR" altLang="es-AR" sz="2000" b="1" u="sng" dirty="0" smtClean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000" dirty="0" smtClean="0"/>
              <a:t>Adaptar texto para el caso de auditoría recurrente o tener en cuenta si es primera auditoría.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000" dirty="0" smtClean="0"/>
              <a:t>Responsabilidad de la </a:t>
            </a:r>
            <a:r>
              <a:rPr lang="es-AR" altLang="es-AR" sz="2000" dirty="0" err="1" smtClean="0"/>
              <a:t>direeción</a:t>
            </a:r>
            <a:r>
              <a:rPr lang="es-AR" altLang="es-AR" sz="2000" dirty="0" smtClean="0"/>
              <a:t>: </a:t>
            </a:r>
            <a:r>
              <a:rPr lang="es-AR" altLang="es-AR" sz="2000" i="1" dirty="0" smtClean="0"/>
              <a:t>«……Los EECC han sido confeccionados bajo las normas contables profesionales argentinas, incluido el </a:t>
            </a:r>
            <a:r>
              <a:rPr lang="es-AR" altLang="es-AR" sz="2000" i="1" dirty="0" err="1" smtClean="0"/>
              <a:t>AxI</a:t>
            </a:r>
            <a:r>
              <a:rPr lang="es-AR" altLang="es-AR" sz="2000" i="1" dirty="0" smtClean="0"/>
              <a:t>…..» 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AR" altLang="es-AR" sz="2000" i="1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200" b="1" u="sng" dirty="0" smtClean="0"/>
              <a:t>Materialidad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AR" altLang="es-AR" sz="2000" b="1" u="sng" dirty="0" smtClean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000" dirty="0" smtClean="0"/>
              <a:t>Considerar que la base cálculo se modificará a medida que transcurra la tarea.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AR" altLang="es-AR" sz="2000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200" b="1" u="sng" dirty="0"/>
              <a:t>Revisar riesgos </a:t>
            </a:r>
            <a:r>
              <a:rPr lang="es-AR" altLang="es-AR" sz="2200" b="1" u="sng" dirty="0" smtClean="0"/>
              <a:t>identificados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AR" altLang="es-AR" sz="2200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AR" altLang="es-AR" sz="2000" dirty="0" smtClean="0"/>
              <a:t>Oportunidad de las registraciones, </a:t>
            </a:r>
            <a:r>
              <a:rPr lang="es-AR" altLang="es-AR" sz="2000" dirty="0"/>
              <a:t>recupero de activos, cumplimiento de </a:t>
            </a:r>
            <a:r>
              <a:rPr lang="es-AR" altLang="es-AR" sz="2000" dirty="0" smtClean="0"/>
              <a:t> compromisos varios, </a:t>
            </a:r>
            <a:r>
              <a:rPr lang="es-AR" altLang="es-AR" sz="2000" dirty="0"/>
              <a:t>impuesto diferido, </a:t>
            </a:r>
            <a:r>
              <a:rPr lang="es-AR" altLang="es-AR" sz="2000" dirty="0" err="1"/>
              <a:t>etc</a:t>
            </a:r>
            <a:endParaRPr lang="es-AR" altLang="es-AR" sz="2000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38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es-AR" sz="3600" dirty="0"/>
              <a:t>Aspectos a considerar en la actuación del CP como auditor de estados contables, frente al ajuste por </a:t>
            </a:r>
            <a:r>
              <a:rPr lang="es-AR" sz="3600" dirty="0" smtClean="0"/>
              <a:t>inflación (Cont.)</a:t>
            </a:r>
            <a:endParaRPr lang="es-AR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38912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b="1" u="sng" dirty="0" smtClean="0"/>
              <a:t>Analizar </a:t>
            </a:r>
            <a:r>
              <a:rPr lang="es-AR" altLang="es-AR" sz="2200" b="1" u="sng" dirty="0"/>
              <a:t>nueva posición </a:t>
            </a:r>
            <a:r>
              <a:rPr lang="es-AR" altLang="es-AR" sz="2200" b="1" u="sng" dirty="0" smtClean="0"/>
              <a:t>patrimonial</a:t>
            </a:r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000" u="sng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dirty="0" smtClean="0"/>
              <a:t>Efecto del </a:t>
            </a:r>
            <a:r>
              <a:rPr lang="es-AR" altLang="es-AR" sz="2200" dirty="0" err="1" smtClean="0"/>
              <a:t>AxI</a:t>
            </a:r>
            <a:r>
              <a:rPr lang="es-AR" altLang="es-AR" sz="2200" dirty="0" smtClean="0"/>
              <a:t> de los RA sobre decisiones societarias, informe del síndico, etc.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1700" dirty="0" smtClean="0"/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b="1" u="sng" dirty="0"/>
              <a:t>Comunicaciones con gerencia y </a:t>
            </a:r>
            <a:r>
              <a:rPr lang="es-AR" altLang="es-AR" sz="2200" b="1" u="sng" dirty="0"/>
              <a:t>directorio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000" b="1" u="sng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dirty="0"/>
              <a:t>Recomendación de mantener informada a la Dirección/Gerencia de dichos impactos.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1700" dirty="0"/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b="1" u="sng" dirty="0"/>
              <a:t>Revisión del cálculo del ajuste por </a:t>
            </a:r>
            <a:r>
              <a:rPr lang="es-AR" altLang="es-AR" sz="2200" b="1" u="sng" dirty="0"/>
              <a:t>inflación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000" b="1" u="sng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dirty="0"/>
              <a:t>Algunas consideraciones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100" dirty="0"/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b="1" u="sng" dirty="0"/>
              <a:t>Revelación en notas a los estados </a:t>
            </a:r>
            <a:r>
              <a:rPr lang="es-AR" altLang="es-AR" sz="2200" b="1" u="sng" dirty="0"/>
              <a:t>contables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000" b="1" u="sng" dirty="0"/>
          </a:p>
          <a:p>
            <a:pPr marL="0" indent="0">
              <a:buNone/>
            </a:pPr>
            <a:r>
              <a:rPr lang="es-AR" sz="2200" dirty="0"/>
              <a:t>Modelos de notas requeridas por la </a:t>
            </a:r>
            <a:r>
              <a:rPr lang="es-AR" sz="2200" dirty="0" err="1"/>
              <a:t>Res.JG</a:t>
            </a:r>
            <a:r>
              <a:rPr lang="es-AR" sz="2200" dirty="0"/>
              <a:t> 539/18</a:t>
            </a:r>
          </a:p>
          <a:p>
            <a:pPr marL="0" indent="0">
              <a:buNone/>
            </a:pPr>
            <a:r>
              <a:rPr lang="es-AR" sz="2200" dirty="0">
                <a:hlinkClick r:id="rId2"/>
              </a:rPr>
              <a:t>https://www.facpce.org.ar/pdf/Modelosdenotas539-18.pdf</a:t>
            </a:r>
            <a:endParaRPr lang="es-AR" sz="2200" dirty="0"/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altLang="es-AR" sz="2800" b="1" u="sng" dirty="0"/>
          </a:p>
          <a:p>
            <a:pPr marL="0" indent="0" algn="just">
              <a:lnSpc>
                <a:spcPct val="90000"/>
              </a:lnSpc>
              <a:spcBef>
                <a:spcPct val="0"/>
              </a:spcBef>
              <a:buClr>
                <a:schemeClr val="tx1"/>
              </a:buClr>
              <a:buNone/>
            </a:pPr>
            <a:r>
              <a:rPr lang="es-AR" altLang="es-AR" sz="2200" b="1" u="sng" dirty="0"/>
              <a:t>Efectos en el informe del auditor</a:t>
            </a:r>
          </a:p>
          <a:p>
            <a:pPr marL="0" indent="0" algn="just">
              <a:spcBef>
                <a:spcPct val="0"/>
              </a:spcBef>
              <a:buClr>
                <a:schemeClr val="tx1"/>
              </a:buClr>
              <a:buNone/>
            </a:pPr>
            <a:endParaRPr lang="es-AR" sz="2000" b="1" u="sng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4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Autofit/>
          </a:bodyPr>
          <a:lstStyle/>
          <a:p>
            <a:r>
              <a:rPr lang="es-ES" sz="2800" dirty="0" smtClean="0">
                <a:solidFill>
                  <a:schemeClr val="bg1"/>
                </a:solidFill>
              </a:rPr>
              <a:t>Inicio en la aplicación del ajuste por inflación contable:</a:t>
            </a:r>
            <a:br>
              <a:rPr lang="es-ES" sz="2800" dirty="0" smtClean="0">
                <a:solidFill>
                  <a:schemeClr val="bg1"/>
                </a:solidFill>
              </a:rPr>
            </a:br>
            <a:r>
              <a:rPr lang="es-ES" sz="2800" dirty="0" smtClean="0">
                <a:solidFill>
                  <a:schemeClr val="bg1"/>
                </a:solidFill>
              </a:rPr>
              <a:t>impacto en el informe profesional</a:t>
            </a:r>
            <a:r>
              <a:rPr lang="es-ES" sz="2800" dirty="0" smtClean="0"/>
              <a:t> </a:t>
            </a:r>
            <a:r>
              <a:rPr lang="es-ES" sz="2800" i="1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es-ES" sz="2800" b="1" i="1" u="sng" dirty="0" smtClean="0">
                <a:solidFill>
                  <a:schemeClr val="accent2">
                    <a:lumMod val="75000"/>
                  </a:schemeClr>
                </a:solidFill>
              </a:rPr>
              <a:t>Algunas ideas</a:t>
            </a:r>
            <a:endParaRPr lang="es-ES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1884983"/>
            <a:ext cx="4040188" cy="639762"/>
          </a:xfr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es-ES" dirty="0" smtClean="0">
                <a:solidFill>
                  <a:srgbClr val="7030A0"/>
                </a:solidFill>
              </a:rPr>
              <a:t>NCPA: período de transición entre 01.07 y 30.12.18</a:t>
            </a:r>
            <a:endParaRPr lang="es-ES" dirty="0">
              <a:solidFill>
                <a:srgbClr val="7030A0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32552" y="2722257"/>
            <a:ext cx="1807200" cy="1335600"/>
          </a:xfr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Presentación </a:t>
            </a:r>
            <a:r>
              <a:rPr lang="es-ES" sz="1600" dirty="0" err="1" smtClean="0">
                <a:solidFill>
                  <a:schemeClr val="bg1"/>
                </a:solidFill>
              </a:rPr>
              <a:t>AxI</a:t>
            </a:r>
            <a:r>
              <a:rPr lang="es-ES" sz="1600" dirty="0" smtClean="0">
                <a:solidFill>
                  <a:schemeClr val="bg1"/>
                </a:solidFill>
              </a:rPr>
              <a:t> al regulador</a:t>
            </a:r>
          </a:p>
          <a:p>
            <a:pPr marL="0" indent="0">
              <a:buNone/>
            </a:pPr>
            <a:endParaRPr lang="es-ES" sz="1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Nota explicativa en los EECC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34681" y="1884983"/>
            <a:ext cx="4041775" cy="639762"/>
          </a:xfr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/>
            <a:r>
              <a:rPr lang="es-ES" dirty="0" smtClean="0">
                <a:solidFill>
                  <a:schemeClr val="accent6">
                    <a:lumMod val="75000"/>
                  </a:schemeClr>
                </a:solidFill>
              </a:rPr>
              <a:t>NCPA: después del período de transición</a:t>
            </a:r>
            <a:endParaRPr lang="es-E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/>
              <a:t>diciembre 2018</a:t>
            </a:r>
            <a:endParaRPr lang="es-AR"/>
          </a:p>
        </p:txBody>
      </p:sp>
      <p:sp>
        <p:nvSpPr>
          <p:cNvPr id="9" name="3 Marcador de contenido"/>
          <p:cNvSpPr txBox="1">
            <a:spLocks/>
          </p:cNvSpPr>
          <p:nvPr/>
        </p:nvSpPr>
        <p:spPr>
          <a:xfrm>
            <a:off x="2555776" y="2204864"/>
            <a:ext cx="1594520" cy="1974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dirty="0"/>
          </a:p>
        </p:txBody>
      </p:sp>
      <p:sp>
        <p:nvSpPr>
          <p:cNvPr id="10" name="3 Marcador de contenido"/>
          <p:cNvSpPr txBox="1">
            <a:spLocks/>
          </p:cNvSpPr>
          <p:nvPr/>
        </p:nvSpPr>
        <p:spPr>
          <a:xfrm>
            <a:off x="2555776" y="4365104"/>
            <a:ext cx="1594520" cy="1974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dirty="0"/>
          </a:p>
        </p:txBody>
      </p:sp>
      <p:sp>
        <p:nvSpPr>
          <p:cNvPr id="11" name="3 Marcador de contenido"/>
          <p:cNvSpPr txBox="1">
            <a:spLocks/>
          </p:cNvSpPr>
          <p:nvPr/>
        </p:nvSpPr>
        <p:spPr>
          <a:xfrm>
            <a:off x="467544" y="4365103"/>
            <a:ext cx="1594520" cy="1974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dirty="0"/>
          </a:p>
        </p:txBody>
      </p:sp>
      <p:sp>
        <p:nvSpPr>
          <p:cNvPr id="12" name="3 Marcador de contenido"/>
          <p:cNvSpPr txBox="1">
            <a:spLocks/>
          </p:cNvSpPr>
          <p:nvPr/>
        </p:nvSpPr>
        <p:spPr>
          <a:xfrm>
            <a:off x="2619874" y="2739956"/>
            <a:ext cx="1808110" cy="1337116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2200" u="sng" dirty="0" smtClean="0">
                <a:solidFill>
                  <a:schemeClr val="bg1"/>
                </a:solidFill>
              </a:rPr>
              <a:t>No</a:t>
            </a:r>
            <a:r>
              <a:rPr lang="es-ES" sz="1700" dirty="0" smtClean="0">
                <a:solidFill>
                  <a:schemeClr val="bg1"/>
                </a:solidFill>
              </a:rPr>
              <a:t> presentación </a:t>
            </a:r>
            <a:r>
              <a:rPr lang="es-ES" sz="1700" dirty="0" err="1" smtClean="0">
                <a:solidFill>
                  <a:schemeClr val="bg1"/>
                </a:solidFill>
              </a:rPr>
              <a:t>AxI</a:t>
            </a:r>
            <a:r>
              <a:rPr lang="es-ES" sz="1700" dirty="0" smtClean="0">
                <a:solidFill>
                  <a:schemeClr val="bg1"/>
                </a:solidFill>
              </a:rPr>
              <a:t> al regulador</a:t>
            </a:r>
          </a:p>
          <a:p>
            <a:pPr marL="0" indent="0" algn="ctr">
              <a:buFont typeface="Arial" pitchFamily="34" charset="0"/>
              <a:buNone/>
            </a:pPr>
            <a:endParaRPr lang="es-ES" sz="160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Nota explicativa en los EECC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3" name="2 Marcador de texto"/>
          <p:cNvSpPr txBox="1">
            <a:spLocks/>
          </p:cNvSpPr>
          <p:nvPr/>
        </p:nvSpPr>
        <p:spPr>
          <a:xfrm>
            <a:off x="456658" y="1412776"/>
            <a:ext cx="8208912" cy="41535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Fecha de emisión de los EECC</a:t>
            </a:r>
            <a:endParaRPr lang="es-ES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3 Marcador de contenido"/>
          <p:cNvSpPr txBox="1">
            <a:spLocks/>
          </p:cNvSpPr>
          <p:nvPr/>
        </p:nvSpPr>
        <p:spPr>
          <a:xfrm>
            <a:off x="514974" y="4378441"/>
            <a:ext cx="1807200" cy="1440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Opinión de acuerdo con marco de presentación razonable según NCPA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5" name="3 Marcador de contenido"/>
          <p:cNvSpPr txBox="1">
            <a:spLocks/>
          </p:cNvSpPr>
          <p:nvPr/>
        </p:nvSpPr>
        <p:spPr>
          <a:xfrm>
            <a:off x="2619874" y="4360032"/>
            <a:ext cx="1808110" cy="1440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1500" dirty="0" smtClean="0">
                <a:solidFill>
                  <a:schemeClr val="bg1"/>
                </a:solidFill>
              </a:rPr>
              <a:t>Opinión de acuerdo con marco de presentación razonable según NCPA</a:t>
            </a:r>
          </a:p>
          <a:p>
            <a:pPr marL="0" indent="0" algn="ctr">
              <a:buFont typeface="Arial" pitchFamily="34" charset="0"/>
              <a:buNone/>
            </a:pPr>
            <a:r>
              <a:rPr lang="es-ES" sz="1500" dirty="0" smtClean="0">
                <a:solidFill>
                  <a:schemeClr val="bg1"/>
                </a:solidFill>
              </a:rPr>
              <a:t>+</a:t>
            </a:r>
            <a:r>
              <a:rPr lang="es-ES" sz="1500" dirty="0" err="1" smtClean="0">
                <a:solidFill>
                  <a:schemeClr val="bg1"/>
                </a:solidFill>
              </a:rPr>
              <a:t>Enfasis</a:t>
            </a:r>
            <a:endParaRPr lang="es-ES" sz="1500" dirty="0">
              <a:solidFill>
                <a:schemeClr val="bg1"/>
              </a:solidFill>
            </a:endParaRPr>
          </a:p>
        </p:txBody>
      </p:sp>
      <p:sp>
        <p:nvSpPr>
          <p:cNvPr id="16" name="3 Marcador de contenido"/>
          <p:cNvSpPr txBox="1">
            <a:spLocks/>
          </p:cNvSpPr>
          <p:nvPr/>
        </p:nvSpPr>
        <p:spPr>
          <a:xfrm>
            <a:off x="4780114" y="2739956"/>
            <a:ext cx="1808110" cy="1337116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1700" dirty="0" smtClean="0">
                <a:solidFill>
                  <a:schemeClr val="bg1"/>
                </a:solidFill>
              </a:rPr>
              <a:t>Presentación </a:t>
            </a:r>
            <a:r>
              <a:rPr lang="es-ES" sz="1700" dirty="0" err="1" smtClean="0">
                <a:solidFill>
                  <a:schemeClr val="bg1"/>
                </a:solidFill>
              </a:rPr>
              <a:t>AxI</a:t>
            </a:r>
            <a:r>
              <a:rPr lang="es-ES" sz="1700" dirty="0" smtClean="0">
                <a:solidFill>
                  <a:schemeClr val="bg1"/>
                </a:solidFill>
              </a:rPr>
              <a:t> al regulador</a:t>
            </a:r>
          </a:p>
          <a:p>
            <a:pPr marL="0" indent="0" algn="ctr">
              <a:buFont typeface="Arial" pitchFamily="34" charset="0"/>
              <a:buNone/>
            </a:pPr>
            <a:endParaRPr lang="es-ES" sz="160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Nota explicativa en los EECC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7" name="3 Marcador de contenido"/>
          <p:cNvSpPr txBox="1">
            <a:spLocks/>
          </p:cNvSpPr>
          <p:nvPr/>
        </p:nvSpPr>
        <p:spPr>
          <a:xfrm>
            <a:off x="6724330" y="2752464"/>
            <a:ext cx="1808110" cy="1337116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2200" u="sng" dirty="0" smtClean="0">
                <a:solidFill>
                  <a:schemeClr val="bg1"/>
                </a:solidFill>
              </a:rPr>
              <a:t>No</a:t>
            </a:r>
            <a:r>
              <a:rPr lang="es-ES" sz="1700" dirty="0" smtClean="0">
                <a:solidFill>
                  <a:schemeClr val="bg1"/>
                </a:solidFill>
              </a:rPr>
              <a:t> presentación </a:t>
            </a:r>
            <a:r>
              <a:rPr lang="es-ES" sz="1700" dirty="0" err="1" smtClean="0">
                <a:solidFill>
                  <a:schemeClr val="bg1"/>
                </a:solidFill>
              </a:rPr>
              <a:t>AxI</a:t>
            </a:r>
            <a:r>
              <a:rPr lang="es-ES" sz="1700" dirty="0" smtClean="0">
                <a:solidFill>
                  <a:schemeClr val="bg1"/>
                </a:solidFill>
              </a:rPr>
              <a:t> al regulador</a:t>
            </a:r>
          </a:p>
          <a:p>
            <a:pPr marL="0" indent="0" algn="ctr">
              <a:buFont typeface="Arial" pitchFamily="34" charset="0"/>
              <a:buNone/>
            </a:pPr>
            <a:endParaRPr lang="es-ES" sz="1600" dirty="0" smtClean="0">
              <a:solidFill>
                <a:schemeClr val="bg1"/>
              </a:solidFill>
            </a:endParaRPr>
          </a:p>
          <a:p>
            <a:pPr marL="0" indent="0" algn="ctr">
              <a:buFont typeface="Arial" pitchFamily="34" charset="0"/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Nota explicativa en los EECC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8" name="3 Marcador de contenido"/>
          <p:cNvSpPr txBox="1">
            <a:spLocks/>
          </p:cNvSpPr>
          <p:nvPr/>
        </p:nvSpPr>
        <p:spPr>
          <a:xfrm>
            <a:off x="4781024" y="4365104"/>
            <a:ext cx="1807200" cy="144000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1600" dirty="0" smtClean="0">
                <a:solidFill>
                  <a:schemeClr val="bg1"/>
                </a:solidFill>
              </a:rPr>
              <a:t>Opinión de acuerdo con marco de presentación razonable según NCPA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9" name="3 Marcador de contenido"/>
          <p:cNvSpPr txBox="1">
            <a:spLocks/>
          </p:cNvSpPr>
          <p:nvPr/>
        </p:nvSpPr>
        <p:spPr>
          <a:xfrm>
            <a:off x="6741908" y="4365104"/>
            <a:ext cx="1808110" cy="144000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ES" sz="1500" dirty="0" smtClean="0">
                <a:solidFill>
                  <a:schemeClr val="bg1"/>
                </a:solidFill>
              </a:rPr>
              <a:t>Opinión de acuerdo con marco de cumplimiento según normas del regulador</a:t>
            </a:r>
          </a:p>
          <a:p>
            <a:pPr marL="0" indent="0" algn="ctr">
              <a:buFont typeface="Arial" pitchFamily="34" charset="0"/>
              <a:buNone/>
            </a:pPr>
            <a:r>
              <a:rPr lang="es-ES" sz="1500" dirty="0" smtClean="0">
                <a:solidFill>
                  <a:schemeClr val="bg1"/>
                </a:solidFill>
              </a:rPr>
              <a:t>+</a:t>
            </a:r>
            <a:r>
              <a:rPr lang="es-ES" sz="1500" dirty="0" err="1" smtClean="0">
                <a:solidFill>
                  <a:schemeClr val="bg1"/>
                </a:solidFill>
              </a:rPr>
              <a:t>Enfasis</a:t>
            </a:r>
            <a:endParaRPr lang="es-ES" sz="1500" dirty="0">
              <a:solidFill>
                <a:schemeClr val="bg1"/>
              </a:solidFill>
            </a:endParaRPr>
          </a:p>
        </p:txBody>
      </p:sp>
      <p:sp>
        <p:nvSpPr>
          <p:cNvPr id="20" name="19 Flecha abajo"/>
          <p:cNvSpPr/>
          <p:nvPr/>
        </p:nvSpPr>
        <p:spPr>
          <a:xfrm>
            <a:off x="1418573" y="4077072"/>
            <a:ext cx="144000" cy="282960"/>
          </a:xfrm>
          <a:prstGeom prst="downArrow">
            <a:avLst/>
          </a:prstGeom>
          <a:solidFill>
            <a:srgbClr val="7030A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20 Flecha abajo"/>
          <p:cNvSpPr/>
          <p:nvPr/>
        </p:nvSpPr>
        <p:spPr>
          <a:xfrm>
            <a:off x="3451929" y="4095481"/>
            <a:ext cx="144000" cy="282960"/>
          </a:xfrm>
          <a:prstGeom prst="downArrow">
            <a:avLst/>
          </a:prstGeom>
          <a:solidFill>
            <a:srgbClr val="7030A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21 Flecha abajo"/>
          <p:cNvSpPr/>
          <p:nvPr/>
        </p:nvSpPr>
        <p:spPr>
          <a:xfrm>
            <a:off x="5684624" y="4097899"/>
            <a:ext cx="144000" cy="28296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Flecha abajo"/>
          <p:cNvSpPr/>
          <p:nvPr/>
        </p:nvSpPr>
        <p:spPr>
          <a:xfrm>
            <a:off x="7532701" y="4097899"/>
            <a:ext cx="144000" cy="28296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772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/>
              <a:t>Para reflexionar…..</a:t>
            </a:r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 err="1" smtClean="0">
                <a:solidFill>
                  <a:srgbClr val="3F5378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Honorario</a:t>
            </a:r>
            <a:endParaRPr lang="en-GB" sz="2400" b="1" dirty="0">
              <a:solidFill>
                <a:srgbClr val="3F5378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lvl="0" indent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F5378"/>
                </a:solidFill>
              </a:rPr>
              <a:t>Del </a:t>
            </a:r>
            <a:r>
              <a:rPr lang="en-GB" sz="2400" dirty="0" err="1">
                <a:solidFill>
                  <a:srgbClr val="3F5378"/>
                </a:solidFill>
              </a:rPr>
              <a:t>latín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i="1" dirty="0" err="1">
                <a:solidFill>
                  <a:srgbClr val="3F5378"/>
                </a:solidFill>
              </a:rPr>
              <a:t>honorarius</a:t>
            </a:r>
            <a:r>
              <a:rPr lang="en-GB" sz="2400" dirty="0">
                <a:solidFill>
                  <a:srgbClr val="3F5378"/>
                </a:solidFill>
              </a:rPr>
              <a:t>, </a:t>
            </a:r>
          </a:p>
          <a:p>
            <a:pPr lvl="0" indent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u="sng" dirty="0" err="1">
                <a:solidFill>
                  <a:srgbClr val="3F5378"/>
                </a:solidFill>
              </a:rPr>
              <a:t>Honorario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dirty="0" err="1">
                <a:solidFill>
                  <a:srgbClr val="3F5378"/>
                </a:solidFill>
              </a:rPr>
              <a:t>es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dirty="0" err="1">
                <a:solidFill>
                  <a:srgbClr val="3F5378"/>
                </a:solidFill>
              </a:rPr>
              <a:t>aquello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dirty="0" err="1">
                <a:solidFill>
                  <a:srgbClr val="3F5378"/>
                </a:solidFill>
              </a:rPr>
              <a:t>que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dirty="0" err="1">
                <a:solidFill>
                  <a:srgbClr val="3F5378"/>
                </a:solidFill>
              </a:rPr>
              <a:t>sirve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dirty="0" err="1">
                <a:solidFill>
                  <a:srgbClr val="3F5378"/>
                </a:solidFill>
              </a:rPr>
              <a:t>para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r>
              <a:rPr lang="en-GB" sz="2400" b="1" dirty="0" err="1">
                <a:solidFill>
                  <a:srgbClr val="3F5378"/>
                </a:solidFill>
              </a:rPr>
              <a:t>honrar</a:t>
            </a:r>
            <a:r>
              <a:rPr lang="en-GB" sz="2400" dirty="0">
                <a:solidFill>
                  <a:srgbClr val="3F5378"/>
                </a:solidFill>
              </a:rPr>
              <a:t> a </a:t>
            </a:r>
            <a:r>
              <a:rPr lang="en-GB" sz="2400" dirty="0" err="1">
                <a:solidFill>
                  <a:srgbClr val="3F5378"/>
                </a:solidFill>
              </a:rPr>
              <a:t>alguien</a:t>
            </a:r>
            <a:r>
              <a:rPr lang="en-GB" sz="2400" dirty="0">
                <a:solidFill>
                  <a:srgbClr val="3F5378"/>
                </a:solidFill>
              </a:rPr>
              <a:t>.</a:t>
            </a:r>
          </a:p>
          <a:p>
            <a:pPr lvl="0" indent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3F5378"/>
                </a:solidFill>
              </a:rPr>
              <a:t>Dar el </a:t>
            </a:r>
            <a:r>
              <a:rPr lang="en-GB" sz="2400" dirty="0" err="1" smtClean="0">
                <a:solidFill>
                  <a:srgbClr val="3F5378"/>
                </a:solidFill>
              </a:rPr>
              <a:t>valor</a:t>
            </a:r>
            <a:r>
              <a:rPr lang="en-GB" sz="2400" dirty="0" smtClean="0">
                <a:solidFill>
                  <a:srgbClr val="3F5378"/>
                </a:solidFill>
              </a:rPr>
              <a:t> </a:t>
            </a:r>
            <a:r>
              <a:rPr lang="en-GB" sz="2400" dirty="0">
                <a:solidFill>
                  <a:srgbClr val="3F5378"/>
                </a:solidFill>
              </a:rPr>
              <a:t>a </a:t>
            </a:r>
            <a:r>
              <a:rPr lang="en-GB" sz="2400" dirty="0" err="1">
                <a:solidFill>
                  <a:srgbClr val="3F5378"/>
                </a:solidFill>
              </a:rPr>
              <a:t>algo</a:t>
            </a:r>
            <a:r>
              <a:rPr lang="en-GB" sz="2400" dirty="0">
                <a:solidFill>
                  <a:srgbClr val="3F5378"/>
                </a:solidFill>
              </a:rPr>
              <a:t>/</a:t>
            </a:r>
            <a:r>
              <a:rPr lang="en-GB" sz="2400" dirty="0" err="1">
                <a:solidFill>
                  <a:srgbClr val="3F5378"/>
                </a:solidFill>
              </a:rPr>
              <a:t>alguien</a:t>
            </a:r>
            <a:r>
              <a:rPr lang="en-GB" sz="2400" dirty="0">
                <a:solidFill>
                  <a:srgbClr val="3F5378"/>
                </a:solidFill>
              </a:rPr>
              <a:t> </a:t>
            </a:r>
            <a:endParaRPr lang="en-GB" sz="2400" dirty="0" smtClean="0">
              <a:solidFill>
                <a:srgbClr val="3F5378"/>
              </a:solidFill>
            </a:endParaRPr>
          </a:p>
          <a:p>
            <a:pPr lvl="0" indent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 err="1" smtClean="0">
                <a:solidFill>
                  <a:srgbClr val="3F5378"/>
                </a:solidFill>
              </a:rPr>
              <a:t>Diccionario</a:t>
            </a:r>
            <a:r>
              <a:rPr lang="en-GB" sz="2400" b="1" dirty="0" smtClean="0">
                <a:solidFill>
                  <a:srgbClr val="3F5378"/>
                </a:solidFill>
              </a:rPr>
              <a:t> de la Real Academia de la </a:t>
            </a:r>
            <a:r>
              <a:rPr lang="en-GB" sz="2400" b="1" dirty="0" err="1" smtClean="0">
                <a:solidFill>
                  <a:srgbClr val="3F5378"/>
                </a:solidFill>
              </a:rPr>
              <a:t>Lengua</a:t>
            </a:r>
            <a:r>
              <a:rPr lang="en-GB" sz="2400" b="1" dirty="0" smtClean="0">
                <a:solidFill>
                  <a:srgbClr val="3F5378"/>
                </a:solidFill>
              </a:rPr>
              <a:t> Española</a:t>
            </a:r>
          </a:p>
          <a:p>
            <a:pPr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 err="1" smtClean="0">
                <a:solidFill>
                  <a:srgbClr val="3F5378"/>
                </a:solidFill>
              </a:rPr>
              <a:t>Honorario</a:t>
            </a:r>
            <a:r>
              <a:rPr lang="en-GB" sz="2400" dirty="0" smtClean="0">
                <a:solidFill>
                  <a:srgbClr val="3F5378"/>
                </a:solidFill>
              </a:rPr>
              <a:t>: </a:t>
            </a:r>
            <a:r>
              <a:rPr lang="en-GB" sz="2400" dirty="0" err="1" smtClean="0">
                <a:solidFill>
                  <a:srgbClr val="3F5378"/>
                </a:solidFill>
              </a:rPr>
              <a:t>Gaje</a:t>
            </a:r>
            <a:r>
              <a:rPr lang="en-GB" sz="2400" dirty="0" smtClean="0">
                <a:solidFill>
                  <a:srgbClr val="3F5378"/>
                </a:solidFill>
              </a:rPr>
              <a:t> o </a:t>
            </a:r>
            <a:r>
              <a:rPr lang="en-GB" sz="2400" dirty="0" err="1" smtClean="0">
                <a:solidFill>
                  <a:srgbClr val="3F5378"/>
                </a:solidFill>
              </a:rPr>
              <a:t>sueldo</a:t>
            </a:r>
            <a:r>
              <a:rPr lang="en-GB" sz="2400" dirty="0" smtClean="0">
                <a:solidFill>
                  <a:srgbClr val="3F5378"/>
                </a:solidFill>
              </a:rPr>
              <a:t> de </a:t>
            </a:r>
            <a:r>
              <a:rPr lang="en-GB" sz="2400" dirty="0" err="1" smtClean="0">
                <a:solidFill>
                  <a:srgbClr val="3F5378"/>
                </a:solidFill>
              </a:rPr>
              <a:t>honor</a:t>
            </a:r>
            <a:endParaRPr lang="en-GB" sz="2400" dirty="0" smtClean="0">
              <a:solidFill>
                <a:srgbClr val="3F5378"/>
              </a:solidFill>
            </a:endParaRPr>
          </a:p>
          <a:p>
            <a:pPr lvl="0" indent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400" b="1" dirty="0" err="1" smtClean="0">
                <a:solidFill>
                  <a:srgbClr val="3F5378"/>
                </a:solidFill>
              </a:rPr>
              <a:t>Profesional</a:t>
            </a:r>
            <a:r>
              <a:rPr lang="en-GB" sz="2400" dirty="0" smtClean="0">
                <a:solidFill>
                  <a:srgbClr val="3F5378"/>
                </a:solidFill>
              </a:rPr>
              <a:t>: Persona </a:t>
            </a:r>
            <a:r>
              <a:rPr lang="en-GB" sz="2400" dirty="0" err="1" smtClean="0">
                <a:solidFill>
                  <a:srgbClr val="3F5378"/>
                </a:solidFill>
              </a:rPr>
              <a:t>que</a:t>
            </a:r>
            <a:r>
              <a:rPr lang="en-GB" sz="2400" dirty="0" smtClean="0">
                <a:solidFill>
                  <a:srgbClr val="3F5378"/>
                </a:solidFill>
              </a:rPr>
              <a:t> </a:t>
            </a:r>
            <a:r>
              <a:rPr lang="en-GB" sz="2400" dirty="0" err="1" smtClean="0">
                <a:solidFill>
                  <a:srgbClr val="3F5378"/>
                </a:solidFill>
              </a:rPr>
              <a:t>ejerce</a:t>
            </a:r>
            <a:r>
              <a:rPr lang="en-GB" sz="2400" dirty="0" smtClean="0">
                <a:solidFill>
                  <a:srgbClr val="3F5378"/>
                </a:solidFill>
              </a:rPr>
              <a:t> </a:t>
            </a:r>
            <a:r>
              <a:rPr lang="en-GB" sz="2400" dirty="0" err="1" smtClean="0">
                <a:solidFill>
                  <a:srgbClr val="3F5378"/>
                </a:solidFill>
              </a:rPr>
              <a:t>su</a:t>
            </a:r>
            <a:r>
              <a:rPr lang="en-GB" sz="2400" dirty="0" smtClean="0">
                <a:solidFill>
                  <a:srgbClr val="3F5378"/>
                </a:solidFill>
              </a:rPr>
              <a:t> </a:t>
            </a:r>
            <a:r>
              <a:rPr lang="en-GB" sz="2400" dirty="0" err="1" smtClean="0">
                <a:solidFill>
                  <a:srgbClr val="3F5378"/>
                </a:solidFill>
              </a:rPr>
              <a:t>profesión</a:t>
            </a:r>
            <a:r>
              <a:rPr lang="en-GB" sz="2400" dirty="0" smtClean="0">
                <a:solidFill>
                  <a:srgbClr val="3F5378"/>
                </a:solidFill>
              </a:rPr>
              <a:t> con </a:t>
            </a:r>
            <a:r>
              <a:rPr lang="en-GB" sz="2400" dirty="0" err="1" smtClean="0">
                <a:solidFill>
                  <a:srgbClr val="3F5378"/>
                </a:solidFill>
              </a:rPr>
              <a:t>relevante</a:t>
            </a:r>
            <a:r>
              <a:rPr lang="en-GB" sz="2400" dirty="0" smtClean="0">
                <a:solidFill>
                  <a:srgbClr val="3F5378"/>
                </a:solidFill>
              </a:rPr>
              <a:t> </a:t>
            </a:r>
            <a:r>
              <a:rPr lang="en-GB" sz="2400" dirty="0" err="1" smtClean="0">
                <a:solidFill>
                  <a:srgbClr val="3F5378"/>
                </a:solidFill>
              </a:rPr>
              <a:t>capacidad</a:t>
            </a:r>
            <a:r>
              <a:rPr lang="en-GB" sz="2400" dirty="0" smtClean="0">
                <a:solidFill>
                  <a:srgbClr val="3F5378"/>
                </a:solidFill>
              </a:rPr>
              <a:t> y </a:t>
            </a:r>
            <a:r>
              <a:rPr lang="en-GB" sz="2400" dirty="0" err="1" smtClean="0">
                <a:solidFill>
                  <a:srgbClr val="3F5378"/>
                </a:solidFill>
              </a:rPr>
              <a:t>aplicación</a:t>
            </a:r>
            <a:r>
              <a:rPr lang="en-GB" sz="2400" dirty="0" smtClean="0">
                <a:solidFill>
                  <a:srgbClr val="3F5378"/>
                </a:solidFill>
              </a:rPr>
              <a:t>.</a:t>
            </a:r>
            <a:endParaRPr lang="en-GB" sz="2400" dirty="0">
              <a:solidFill>
                <a:srgbClr val="3F5378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33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para imagenes de muchas grac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620000" cy="4778896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AR" smtClean="0">
                <a:solidFill>
                  <a:srgbClr val="04617B">
                    <a:shade val="90000"/>
                  </a:srgbClr>
                </a:solidFill>
              </a:rPr>
              <a:t>diciembre 2018</a:t>
            </a:r>
            <a:endParaRPr lang="es-AR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35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923</TotalTime>
  <Words>392</Words>
  <Application>Microsoft Office PowerPoint</Application>
  <PresentationFormat>Presentación en pantalla (4:3)</PresentationFormat>
  <Paragraphs>74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Flujo</vt:lpstr>
      <vt:lpstr>Cliclo de Actualización en Contabilidad y Auditoría </vt:lpstr>
      <vt:lpstr>Aspectos a considerar en la actuación del CP como auditor de estados contables, frente al ajuste por inflación (Cont.)</vt:lpstr>
      <vt:lpstr>Aspectos a considerar en la actuación del CP como auditor de estados contables, frente al ajuste por inflación (Cont.)</vt:lpstr>
      <vt:lpstr>Inicio en la aplicación del ajuste por inflación contable: impacto en el informe profesional – Algunas ideas</vt:lpstr>
      <vt:lpstr>Para reflexionar…..</vt:lpstr>
      <vt:lpstr>Presentación de PowerPoint</vt:lpstr>
    </vt:vector>
  </TitlesOfParts>
  <Company>CPCECABA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ncampregher</dc:creator>
  <cp:lastModifiedBy>pc</cp:lastModifiedBy>
  <cp:revision>102</cp:revision>
  <dcterms:created xsi:type="dcterms:W3CDTF">2011-06-10T17:47:30Z</dcterms:created>
  <dcterms:modified xsi:type="dcterms:W3CDTF">2018-11-29T19:39:17Z</dcterms:modified>
</cp:coreProperties>
</file>